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93" r:id="rId2"/>
    <p:sldId id="296" r:id="rId3"/>
    <p:sldId id="321" r:id="rId4"/>
    <p:sldId id="322" r:id="rId5"/>
    <p:sldId id="323" r:id="rId6"/>
    <p:sldId id="297" r:id="rId7"/>
    <p:sldId id="324" r:id="rId8"/>
  </p:sldIdLst>
  <p:sldSz cx="9144000" cy="6858000" type="screen4x3"/>
  <p:notesSz cx="6858000" cy="9144000"/>
  <p:embeddedFontLst>
    <p:embeddedFont>
      <p:font typeface="GulimChe" panose="020B0609000101010101" pitchFamily="49" charset="-127"/>
      <p:regular r:id="rId11"/>
    </p:embeddedFont>
    <p:embeddedFont>
      <p:font typeface="Malgun Gothic" panose="020B0503020000020004" pitchFamily="34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  <a:srgbClr val="441A08"/>
    <a:srgbClr val="281D1B"/>
    <a:srgbClr val="FE5F4E"/>
    <a:srgbClr val="D54343"/>
    <a:srgbClr val="155F3B"/>
    <a:srgbClr val="F1E22B"/>
    <a:srgbClr val="A4C3E2"/>
    <a:srgbClr val="A7C86E"/>
    <a:srgbClr val="87B2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40" autoAdjust="0"/>
    <p:restoredTop sz="96395" autoAdjust="0"/>
  </p:normalViewPr>
  <p:slideViewPr>
    <p:cSldViewPr>
      <p:cViewPr varScale="1">
        <p:scale>
          <a:sx n="106" d="100"/>
          <a:sy n="106" d="100"/>
        </p:scale>
        <p:origin x="2088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251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2024-04-26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9229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2024-04-26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531645" y="908720"/>
            <a:ext cx="4904451" cy="180019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rgbClr val="441A08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2024-04-26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2024-04-26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1867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ko-KR" altLang="en-US" sz="2500" b="1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0000"/>
                    </a:prstClr>
                  </a:outerShdw>
                </a:effectLst>
                <a:latin typeface="+mj-lt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484784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484784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79512" y="11867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ko-KR" altLang="en-US" sz="2500" b="1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0000"/>
                    </a:prstClr>
                  </a:outerShdw>
                </a:effectLst>
                <a:latin typeface="+mj-lt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259632" y="1988840"/>
            <a:ext cx="6624736" cy="111725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441A08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107504" y="1952836"/>
            <a:ext cx="5472608" cy="1944216"/>
          </a:xfrm>
        </p:spPr>
        <p:txBody>
          <a:bodyPr/>
          <a:lstStyle/>
          <a:p>
            <a:r>
              <a:rPr lang="en-US" altLang="ko-KR" sz="2400" b="1" i="1" dirty="0"/>
              <a:t>Accelerating Electromagnetic Wave Simulation with GPU-Implemented FDTD</a:t>
            </a:r>
            <a:endParaRPr lang="ko-KR" altLang="en-US" sz="2400" b="1"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566FCA-BF45-9E3D-C5A2-B32B212EBCD6}"/>
              </a:ext>
            </a:extLst>
          </p:cNvPr>
          <p:cNvSpPr txBox="1"/>
          <p:nvPr/>
        </p:nvSpPr>
        <p:spPr>
          <a:xfrm>
            <a:off x="251520" y="2924944"/>
            <a:ext cx="558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By: Zulfiqar Mohammadi</a:t>
            </a:r>
          </a:p>
          <a:p>
            <a:r>
              <a:rPr lang="en-AU" sz="1600" b="1" dirty="0"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Supervisors: Thomas Woolford and Olaf </a:t>
            </a:r>
            <a:r>
              <a:rPr lang="en-AU" sz="1600" b="1" dirty="0" err="1"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Maennel</a:t>
            </a:r>
            <a:endParaRPr lang="en-AU" sz="1600" b="1" dirty="0"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80256" y="1993661"/>
            <a:ext cx="4679776" cy="4603689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buAutoNum type="arabicPeriod"/>
            </a:pPr>
            <a:r>
              <a:rPr lang="en-US" altLang="ko-KR" sz="6400" b="1" dirty="0">
                <a:solidFill>
                  <a:schemeClr val="tx1"/>
                </a:solidFill>
              </a:rPr>
              <a:t>Problem: </a:t>
            </a:r>
            <a:r>
              <a:rPr lang="en-US" altLang="ko-KR" sz="6400" i="0" dirty="0">
                <a:solidFill>
                  <a:schemeClr val="tx1"/>
                </a:solidFill>
                <a:latin typeface="+mn-lt"/>
              </a:rPr>
              <a:t>Emergency services struggle due to slow radar simulations, hindering communication and coordination during major incidents or disasters (Figure 1).</a:t>
            </a:r>
          </a:p>
          <a:p>
            <a:pPr>
              <a:lnSpc>
                <a:spcPct val="120000"/>
              </a:lnSpc>
              <a:buAutoNum type="arabicPeriod"/>
            </a:pPr>
            <a:r>
              <a:rPr lang="en-US" altLang="ko-KR" sz="6400" i="0" dirty="0">
                <a:solidFill>
                  <a:schemeClr val="tx1"/>
                </a:solidFill>
                <a:latin typeface="+mn-lt"/>
              </a:rPr>
              <a:t>The Finite Difference Time Domain (FDTD) method is </a:t>
            </a:r>
            <a:r>
              <a:rPr lang="en-US" altLang="ko-KR" sz="6400" b="1" dirty="0">
                <a:solidFill>
                  <a:schemeClr val="tx1"/>
                </a:solidFill>
                <a:latin typeface="+mn-lt"/>
              </a:rPr>
              <a:t>more efficient algorithm </a:t>
            </a:r>
            <a:r>
              <a:rPr lang="en-US" altLang="ko-KR" sz="6400" i="0" dirty="0">
                <a:solidFill>
                  <a:schemeClr val="tx1"/>
                </a:solidFill>
                <a:latin typeface="+mn-lt"/>
              </a:rPr>
              <a:t>(Figure 2)</a:t>
            </a:r>
          </a:p>
          <a:p>
            <a:pPr>
              <a:lnSpc>
                <a:spcPct val="120000"/>
              </a:lnSpc>
              <a:buAutoNum type="arabicPeriod"/>
            </a:pPr>
            <a:r>
              <a:rPr lang="en-GB" altLang="ko-KR" sz="6400" i="0" dirty="0">
                <a:solidFill>
                  <a:schemeClr val="tx1"/>
                </a:solidFill>
                <a:latin typeface="+mn-lt"/>
              </a:rPr>
              <a:t>Despite its effectiveness, FDTD presents significant computational demands.</a:t>
            </a:r>
          </a:p>
          <a:p>
            <a:pPr>
              <a:lnSpc>
                <a:spcPct val="120000"/>
              </a:lnSpc>
              <a:buAutoNum type="arabicPeriod"/>
            </a:pPr>
            <a:r>
              <a:rPr lang="en-GB" altLang="ko-KR" sz="6400" i="0" dirty="0">
                <a:solidFill>
                  <a:schemeClr val="tx1"/>
                </a:solidFill>
                <a:latin typeface="+mn-lt"/>
              </a:rPr>
              <a:t>Employing GPU implementation to alleviate </a:t>
            </a:r>
            <a:r>
              <a:rPr lang="en-GB" altLang="ko-KR" sz="6400" b="1" i="0" dirty="0">
                <a:solidFill>
                  <a:schemeClr val="tx1"/>
                </a:solidFill>
                <a:latin typeface="+mn-lt"/>
              </a:rPr>
              <a:t>computational burden</a:t>
            </a:r>
            <a:r>
              <a:rPr lang="en-GB" altLang="ko-KR" sz="6400" i="0" dirty="0">
                <a:solidFill>
                  <a:schemeClr val="tx1"/>
                </a:solidFill>
                <a:latin typeface="+mn-lt"/>
              </a:rPr>
              <a:t>.</a:t>
            </a:r>
          </a:p>
          <a:p>
            <a:pPr>
              <a:lnSpc>
                <a:spcPct val="120000"/>
              </a:lnSpc>
              <a:buAutoNum type="arabicPeriod"/>
            </a:pPr>
            <a:r>
              <a:rPr lang="en-GB" altLang="ko-KR" sz="6400" i="0" dirty="0">
                <a:solidFill>
                  <a:schemeClr val="tx1"/>
                </a:solidFill>
                <a:latin typeface="+mn-lt"/>
              </a:rPr>
              <a:t>Why GPU? Because Utilising GPU for parallel execution significantly </a:t>
            </a:r>
            <a:r>
              <a:rPr lang="en-GB" altLang="ko-KR" sz="6400" b="1" i="0" dirty="0">
                <a:solidFill>
                  <a:schemeClr val="tx1"/>
                </a:solidFill>
                <a:latin typeface="+mn-lt"/>
              </a:rPr>
              <a:t>accelerates task completion</a:t>
            </a:r>
            <a:r>
              <a:rPr lang="en-GB" altLang="ko-KR" sz="6400" i="0" dirty="0">
                <a:solidFill>
                  <a:schemeClr val="tx1"/>
                </a:solidFill>
                <a:latin typeface="+mn-lt"/>
              </a:rPr>
              <a:t>, improving efficiency.</a:t>
            </a:r>
          </a:p>
          <a:p>
            <a:pPr>
              <a:lnSpc>
                <a:spcPct val="120000"/>
              </a:lnSpc>
              <a:buAutoNum type="arabicPeriod"/>
            </a:pPr>
            <a:r>
              <a:rPr lang="en-US" altLang="ko-KR" sz="6400" b="1" dirty="0">
                <a:solidFill>
                  <a:schemeClr val="tx1"/>
                </a:solidFill>
              </a:rPr>
              <a:t>Objectives:</a:t>
            </a:r>
          </a:p>
          <a:p>
            <a:pPr lvl="1">
              <a:lnSpc>
                <a:spcPct val="120000"/>
              </a:lnSpc>
              <a:buAutoNum type="arabicPeriod"/>
            </a:pPr>
            <a:r>
              <a:rPr lang="en-US" altLang="ko-KR" sz="6400" i="0" dirty="0">
                <a:solidFill>
                  <a:schemeClr val="tx1"/>
                </a:solidFill>
                <a:latin typeface="+mn-lt"/>
              </a:rPr>
              <a:t>Implement 2D FDTD algorithm on a GPU.</a:t>
            </a:r>
          </a:p>
          <a:p>
            <a:pPr lvl="1">
              <a:lnSpc>
                <a:spcPct val="120000"/>
              </a:lnSpc>
              <a:buAutoNum type="arabicPeriod"/>
            </a:pPr>
            <a:r>
              <a:rPr lang="en-US" altLang="ko-KR" sz="6400" i="0" dirty="0">
                <a:solidFill>
                  <a:schemeClr val="tx1"/>
                </a:solidFill>
                <a:latin typeface="+mn-lt"/>
              </a:rPr>
              <a:t>Analyze and document performance/accuracy trade-offs of FDTD method on GPU</a:t>
            </a:r>
          </a:p>
          <a:p>
            <a:pPr marL="0" indent="0"/>
            <a:endParaRPr lang="ko-KR" altLang="en-US" dirty="0">
              <a:solidFill>
                <a:srgbClr val="441A08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1052736"/>
            <a:ext cx="7661196" cy="796908"/>
          </a:xfrm>
        </p:spPr>
        <p:txBody>
          <a:bodyPr>
            <a:normAutofit/>
          </a:bodyPr>
          <a:lstStyle/>
          <a:p>
            <a:pPr algn="ctr"/>
            <a:r>
              <a:rPr lang="en-US" altLang="ko-KR" sz="4400" i="1" dirty="0">
                <a:solidFill>
                  <a:srgbClr val="441A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</a:t>
            </a:r>
            <a:endParaRPr lang="ko-KR" altLang="en-US" sz="4400" i="1" dirty="0">
              <a:solidFill>
                <a:srgbClr val="441A0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F0047B1-7554-568D-BE93-BF43D795B0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/>
          </a:p>
        </p:txBody>
      </p:sp>
      <p:pic>
        <p:nvPicPr>
          <p:cNvPr id="1028" name="Picture 4" descr="Improvements made to emergency services communication">
            <a:extLst>
              <a:ext uri="{FF2B5EF4-FFF2-40B4-BE49-F238E27FC236}">
                <a16:creationId xmlns:a16="http://schemas.microsoft.com/office/drawing/2014/main" id="{3AA9FCE5-0E4F-5A7D-E120-4DC8660F6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6359" y="2027644"/>
            <a:ext cx="3323942" cy="221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number in a circle&#10;&#10;Description automatically generated">
            <a:extLst>
              <a:ext uri="{FF2B5EF4-FFF2-40B4-BE49-F238E27FC236}">
                <a16:creationId xmlns:a16="http://schemas.microsoft.com/office/drawing/2014/main" id="{60690D2A-1F2C-F244-0C0E-88F90A604E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38" t="6008" r="25170"/>
          <a:stretch/>
        </p:blipFill>
        <p:spPr>
          <a:xfrm>
            <a:off x="1979712" y="1052736"/>
            <a:ext cx="792088" cy="79690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A diagram of a mathematical equation&#10;&#10;Description automatically generated">
            <a:extLst>
              <a:ext uri="{FF2B5EF4-FFF2-40B4-BE49-F238E27FC236}">
                <a16:creationId xmlns:a16="http://schemas.microsoft.com/office/drawing/2014/main" id="{1EFC8152-822B-9C9B-C29E-B0C1634CD5A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912" y="5177341"/>
            <a:ext cx="4339835" cy="9020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89CA8B-BAAD-8F19-2F43-07900198858D}"/>
              </a:ext>
            </a:extLst>
          </p:cNvPr>
          <p:cNvSpPr txBox="1"/>
          <p:nvPr/>
        </p:nvSpPr>
        <p:spPr>
          <a:xfrm>
            <a:off x="5004048" y="6079343"/>
            <a:ext cx="4339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i="1" dirty="0"/>
              <a:t>Figure 2: Basic Idea of 1D FDTD Algorithm (Schneider, 2010)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204E51-30BE-84DA-67DF-0F53B49F3C03}"/>
              </a:ext>
            </a:extLst>
          </p:cNvPr>
          <p:cNvSpPr txBox="1"/>
          <p:nvPr/>
        </p:nvSpPr>
        <p:spPr>
          <a:xfrm>
            <a:off x="4570114" y="4319262"/>
            <a:ext cx="43822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i="1" dirty="0"/>
              <a:t>Figure 1: </a:t>
            </a:r>
            <a:r>
              <a:rPr lang="en-GB" sz="11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Emergency services encountering difficulties in communication</a:t>
            </a:r>
            <a:endParaRPr lang="en-GB" sz="1100" b="1" i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277847" y="1554206"/>
            <a:ext cx="4942225" cy="5259169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buAutoNum type="arabicPeriod"/>
            </a:pPr>
            <a:r>
              <a:rPr lang="en-US" altLang="ko-KR" sz="5600" b="1" dirty="0">
                <a:solidFill>
                  <a:schemeClr val="tx1"/>
                </a:solidFill>
              </a:rPr>
              <a:t>First Results:</a:t>
            </a:r>
          </a:p>
          <a:p>
            <a:pPr lvl="1">
              <a:lnSpc>
                <a:spcPct val="120000"/>
              </a:lnSpc>
              <a:buAutoNum type="arabicPeriod"/>
            </a:pP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Understanding FTDT algorithm</a:t>
            </a:r>
          </a:p>
          <a:p>
            <a:pPr lvl="1">
              <a:lnSpc>
                <a:spcPct val="120000"/>
              </a:lnSpc>
              <a:buFont typeface="Arial" pitchFamily="34" charset="0"/>
              <a:buAutoNum type="arabicPeriod"/>
            </a:pP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Basic understanding CPU and GPU architectures</a:t>
            </a:r>
          </a:p>
          <a:p>
            <a:pPr lvl="1">
              <a:lnSpc>
                <a:spcPct val="120000"/>
              </a:lnSpc>
              <a:buAutoNum type="arabicPeriod"/>
            </a:pP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Implementation of 1D FDTD in C++.</a:t>
            </a:r>
          </a:p>
          <a:p>
            <a:pPr lvl="1">
              <a:lnSpc>
                <a:spcPct val="120000"/>
              </a:lnSpc>
              <a:buFont typeface="Arial" pitchFamily="34" charset="0"/>
              <a:buAutoNum type="arabicPeriod"/>
            </a:pP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Visualization of the data output of 1D FDTD with GNU plot library</a:t>
            </a:r>
          </a:p>
          <a:p>
            <a:pPr lvl="1">
              <a:lnSpc>
                <a:spcPct val="120000"/>
              </a:lnSpc>
              <a:buAutoNum type="arabicPeriod"/>
            </a:pP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Basics of thread parallelization in OpenMP</a:t>
            </a:r>
          </a:p>
          <a:p>
            <a:pPr lvl="1">
              <a:lnSpc>
                <a:spcPct val="120000"/>
              </a:lnSpc>
              <a:buAutoNum type="arabicPeriod"/>
            </a:pPr>
            <a:endParaRPr lang="en-US" altLang="ko-KR" sz="5600" i="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20000"/>
              </a:lnSpc>
              <a:buAutoNum type="arabicPeriod"/>
            </a:pPr>
            <a:r>
              <a:rPr lang="en-US" altLang="ko-KR" sz="5600" b="1" dirty="0">
                <a:solidFill>
                  <a:schemeClr val="tx1"/>
                </a:solidFill>
              </a:rPr>
              <a:t>First Challenges:</a:t>
            </a:r>
          </a:p>
          <a:p>
            <a:pPr lvl="1">
              <a:lnSpc>
                <a:spcPct val="120000"/>
              </a:lnSpc>
              <a:buFont typeface="Arial" pitchFamily="34" charset="0"/>
              <a:buAutoNum type="arabicPeriod"/>
            </a:pP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Balancing Workload Distribution between CPU and GPU.</a:t>
            </a:r>
          </a:p>
          <a:p>
            <a:pPr lvl="1">
              <a:lnSpc>
                <a:spcPct val="120000"/>
              </a:lnSpc>
              <a:buFont typeface="Arial" pitchFamily="34" charset="0"/>
              <a:buAutoNum type="arabicPeriod"/>
            </a:pP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Algorithm Optimization for GPU Parallel Processing.</a:t>
            </a:r>
          </a:p>
          <a:p>
            <a:pPr lvl="1">
              <a:lnSpc>
                <a:spcPct val="120000"/>
              </a:lnSpc>
              <a:buFont typeface="Arial" pitchFamily="34" charset="0"/>
              <a:buAutoNum type="arabicPeriod"/>
            </a:pP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Managing GPU Memory Limitations and Optimization</a:t>
            </a:r>
          </a:p>
          <a:p>
            <a:pPr lvl="1">
              <a:lnSpc>
                <a:spcPct val="120000"/>
              </a:lnSpc>
              <a:buAutoNum type="arabicPeriod"/>
            </a:pPr>
            <a:endParaRPr lang="en-US" altLang="ko-KR" sz="5600" b="1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  <a:buFont typeface="Arial" pitchFamily="34" charset="0"/>
              <a:buAutoNum type="arabicPeriod"/>
            </a:pPr>
            <a:r>
              <a:rPr lang="en-US" altLang="ko-KR" sz="5600" b="1" dirty="0">
                <a:solidFill>
                  <a:schemeClr val="tx1"/>
                </a:solidFill>
              </a:rPr>
              <a:t>Strategies for challenges</a:t>
            </a:r>
            <a:endParaRPr lang="en-US" altLang="ko-KR" sz="5600" i="0" dirty="0">
              <a:solidFill>
                <a:schemeClr val="tx1"/>
              </a:solidFill>
              <a:latin typeface="+mn-lt"/>
            </a:endParaRPr>
          </a:p>
          <a:p>
            <a:pPr lvl="1">
              <a:lnSpc>
                <a:spcPct val="120000"/>
              </a:lnSpc>
              <a:buFont typeface="Arial" pitchFamily="34" charset="0"/>
              <a:buAutoNum type="arabicPeriod"/>
            </a:pP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Utilize synchronization mechanisms and load balancing strategies (Demir, V 2014).</a:t>
            </a:r>
          </a:p>
          <a:p>
            <a:pPr lvl="1">
              <a:lnSpc>
                <a:spcPct val="120000"/>
              </a:lnSpc>
              <a:buFont typeface="Arial" pitchFamily="34" charset="0"/>
              <a:buAutoNum type="arabicPeriod"/>
            </a:pP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Study OpenMP programming for GPU algorithm optimization</a:t>
            </a:r>
          </a:p>
          <a:p>
            <a:pPr lvl="1">
              <a:lnSpc>
                <a:spcPct val="120000"/>
              </a:lnSpc>
              <a:buFont typeface="Arial" pitchFamily="34" charset="0"/>
              <a:buAutoNum type="arabicPeriod"/>
            </a:pP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Explore memory management techniques (memory pooling, data compression) (</a:t>
            </a:r>
            <a:r>
              <a:rPr lang="en-US" altLang="ko-KR" sz="5600" i="0" dirty="0" err="1">
                <a:solidFill>
                  <a:schemeClr val="tx1"/>
                </a:solidFill>
                <a:latin typeface="+mn-lt"/>
              </a:rPr>
              <a:t>Morunov</a:t>
            </a: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, ND &amp; </a:t>
            </a:r>
            <a:r>
              <a:rPr lang="en-US" altLang="ko-KR" sz="5600" i="0" dirty="0" err="1">
                <a:solidFill>
                  <a:schemeClr val="tx1"/>
                </a:solidFill>
                <a:latin typeface="+mn-lt"/>
              </a:rPr>
              <a:t>Golovashkin</a:t>
            </a:r>
            <a:r>
              <a:rPr lang="en-US" altLang="ko-KR" sz="5600" i="0" dirty="0">
                <a:solidFill>
                  <a:schemeClr val="tx1"/>
                </a:solidFill>
                <a:latin typeface="+mn-lt"/>
              </a:rPr>
              <a:t>, DL 2019).</a:t>
            </a:r>
          </a:p>
          <a:p>
            <a:pPr lvl="1">
              <a:lnSpc>
                <a:spcPct val="120000"/>
              </a:lnSpc>
              <a:buFont typeface="Arial" pitchFamily="34" charset="0"/>
              <a:buAutoNum type="arabicPeriod"/>
            </a:pPr>
            <a:endParaRPr lang="en-US" altLang="ko-KR" sz="5600" b="1" dirty="0">
              <a:solidFill>
                <a:schemeClr val="tx1"/>
              </a:solidFill>
              <a:latin typeface="+mn-lt"/>
            </a:endParaRPr>
          </a:p>
          <a:p>
            <a:pPr lvl="1">
              <a:lnSpc>
                <a:spcPct val="120000"/>
              </a:lnSpc>
              <a:buAutoNum type="arabicPeriod"/>
            </a:pPr>
            <a:endParaRPr lang="en-US" altLang="ko-KR" sz="5600" b="1" dirty="0">
              <a:solidFill>
                <a:schemeClr val="tx1"/>
              </a:solidFill>
            </a:endParaRPr>
          </a:p>
          <a:p>
            <a:pPr marL="457200" lvl="1" indent="0">
              <a:lnSpc>
                <a:spcPct val="120000"/>
              </a:lnSpc>
            </a:pPr>
            <a:endParaRPr lang="en-US" altLang="ko-KR" sz="800" dirty="0"/>
          </a:p>
          <a:p>
            <a:pPr>
              <a:buAutoNum type="arabicPeriod"/>
            </a:pP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7584" y="964833"/>
            <a:ext cx="7661196" cy="796908"/>
          </a:xfrm>
        </p:spPr>
        <p:txBody>
          <a:bodyPr/>
          <a:lstStyle/>
          <a:p>
            <a:pPr algn="ctr"/>
            <a:r>
              <a:rPr lang="en-US" altLang="ko-KR" sz="2800" b="1" i="1" dirty="0">
                <a:ln w="3175">
                  <a:noFill/>
                </a:ln>
                <a:solidFill>
                  <a:srgbClr val="441A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맑은 고딕" pitchFamily="50" charset="-127"/>
              </a:rPr>
              <a:t>Progress to date</a:t>
            </a:r>
          </a:p>
        </p:txBody>
      </p:sp>
      <p:pic>
        <p:nvPicPr>
          <p:cNvPr id="4" name="Picture 3" descr="A number in a circle&#10;&#10;Description automatically generated">
            <a:extLst>
              <a:ext uri="{FF2B5EF4-FFF2-40B4-BE49-F238E27FC236}">
                <a16:creationId xmlns:a16="http://schemas.microsoft.com/office/drawing/2014/main" id="{BEB71230-A7F3-F41C-2FDE-FE051BA5FE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6" t="5007" r="17135"/>
          <a:stretch/>
        </p:blipFill>
        <p:spPr>
          <a:xfrm>
            <a:off x="2627784" y="983214"/>
            <a:ext cx="720080" cy="76014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1dfdtdFinal">
            <a:hlinkClick r:id="" action="ppaction://media"/>
            <a:extLst>
              <a:ext uri="{FF2B5EF4-FFF2-40B4-BE49-F238E27FC236}">
                <a16:creationId xmlns:a16="http://schemas.microsoft.com/office/drawing/2014/main" id="{F037723B-6554-E3EC-38FE-38CB0D24D2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11434" y="1992067"/>
            <a:ext cx="3365022" cy="29405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96AFCB-1A3C-BA66-F226-C18157886211}"/>
              </a:ext>
            </a:extLst>
          </p:cNvPr>
          <p:cNvSpPr txBox="1"/>
          <p:nvPr/>
        </p:nvSpPr>
        <p:spPr>
          <a:xfrm>
            <a:off x="5311434" y="4947073"/>
            <a:ext cx="34563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i="1" dirty="0"/>
              <a:t>Figure 3: Electric Field Animation of FDTD algorithm in GNU Plot library (Click to play animation) (link in the appendix)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number in a circle&#10;&#10;Description automatically generated">
            <a:extLst>
              <a:ext uri="{FF2B5EF4-FFF2-40B4-BE49-F238E27FC236}">
                <a16:creationId xmlns:a16="http://schemas.microsoft.com/office/drawing/2014/main" id="{BB2763B7-2DA2-25FA-CBE6-3EB2F6F121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52" r="18668"/>
          <a:stretch/>
        </p:blipFill>
        <p:spPr>
          <a:xfrm>
            <a:off x="1383687" y="1052736"/>
            <a:ext cx="833312" cy="79690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B0AB03F-A079-F56E-2471-07EFD7EF0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6999" y="1191932"/>
            <a:ext cx="5184576" cy="796908"/>
          </a:xfrm>
        </p:spPr>
        <p:txBody>
          <a:bodyPr>
            <a:normAutofit fontScale="90000"/>
          </a:bodyPr>
          <a:lstStyle/>
          <a:p>
            <a:r>
              <a:rPr lang="en-US" altLang="ko-KR" sz="2800" b="1" dirty="0">
                <a:ln w="3175">
                  <a:noFill/>
                </a:ln>
                <a:solidFill>
                  <a:srgbClr val="441A08"/>
                </a:solidFill>
                <a:latin typeface="+mj-lt"/>
                <a:ea typeface="맑은 고딕" pitchFamily="50" charset="-127"/>
              </a:rPr>
              <a:t>Project Success: Key Considerations</a:t>
            </a:r>
            <a:br>
              <a:rPr lang="en-US" altLang="ko-KR" sz="2800" b="1" dirty="0">
                <a:ln w="3175">
                  <a:noFill/>
                </a:ln>
                <a:solidFill>
                  <a:srgbClr val="441A08"/>
                </a:solidFill>
                <a:latin typeface="+mj-lt"/>
                <a:ea typeface="맑은 고딕" pitchFamily="50" charset="-127"/>
              </a:rPr>
            </a:br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9340F8-C27A-7DB4-2836-DF938F2D1F4E}"/>
              </a:ext>
            </a:extLst>
          </p:cNvPr>
          <p:cNvSpPr txBox="1"/>
          <p:nvPr/>
        </p:nvSpPr>
        <p:spPr>
          <a:xfrm>
            <a:off x="93041" y="1849644"/>
            <a:ext cx="5830507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AU" b="1" i="1" dirty="0">
                <a:latin typeface="+mj-lt"/>
              </a:rPr>
              <a:t>Successful if</a:t>
            </a:r>
          </a:p>
          <a:p>
            <a:pPr marL="1257300" lvl="2" indent="-342900">
              <a:buAutoNum type="arabicPeriod"/>
            </a:pPr>
            <a:r>
              <a:rPr lang="en-AU" sz="1600" dirty="0"/>
              <a:t>GPU simulation runtime is faster than CPU runtime.</a:t>
            </a:r>
          </a:p>
          <a:p>
            <a:pPr marL="1257300" lvl="2" indent="-342900">
              <a:buAutoNum type="arabicPeriod"/>
            </a:pPr>
            <a:r>
              <a:rPr lang="en-AU" sz="1600" dirty="0"/>
              <a:t>Identify and document the </a:t>
            </a:r>
            <a:r>
              <a:rPr lang="en-AU" sz="1600" dirty="0" err="1"/>
              <a:t>tradeoff</a:t>
            </a:r>
            <a:r>
              <a:rPr lang="en-AU" sz="1600" dirty="0"/>
              <a:t> and obstacles</a:t>
            </a:r>
          </a:p>
          <a:p>
            <a:pPr lvl="2"/>
            <a:endParaRPr lang="en-AU" sz="1600" dirty="0"/>
          </a:p>
          <a:p>
            <a:pPr marL="342900" indent="-342900">
              <a:buFont typeface="+mj-lt"/>
              <a:buAutoNum type="arabicPeriod"/>
            </a:pPr>
            <a:r>
              <a:rPr lang="en-AU" sz="1600" b="1" i="1" dirty="0">
                <a:latin typeface="+mj-lt"/>
              </a:rPr>
              <a:t>Functionality evaluation: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AU" sz="1600" dirty="0"/>
              <a:t>No relevant dataset comparison; focus on process intricacies.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AU" sz="1600" dirty="0"/>
              <a:t>Identify challenges in algorithm design and implementation.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AU" sz="1600" dirty="0"/>
              <a:t>Document obstacles encountered and solutions devised.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AU" sz="1600" b="1" dirty="0">
                <a:latin typeface="+mj-lt"/>
              </a:rPr>
              <a:t>Experiment overview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GB" sz="1600" dirty="0"/>
              <a:t>Simulation of radar propagation through diverse mediums: vacuum and air.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GB" sz="1600" dirty="0"/>
              <a:t>Study of wave diffraction upon encountering ground-based constraints (Figure 5).</a:t>
            </a:r>
            <a:endParaRPr lang="en-AU" sz="1600" dirty="0"/>
          </a:p>
          <a:p>
            <a:pPr lvl="2"/>
            <a:endParaRPr lang="en-AU" sz="1600" dirty="0"/>
          </a:p>
          <a:p>
            <a:pPr marL="800100" lvl="1" indent="-342900">
              <a:buFont typeface="+mj-lt"/>
              <a:buAutoNum type="arabicPeriod"/>
            </a:pPr>
            <a:r>
              <a:rPr lang="en-GB" sz="1600" dirty="0"/>
              <a:t>Measurement parameters comprise CPU and GPU clock speeds  and instruction count. (</a:t>
            </a:r>
            <a:r>
              <a:rPr lang="en-GB" sz="1600" b="1" dirty="0"/>
              <a:t>optional</a:t>
            </a:r>
            <a:r>
              <a:rPr lang="en-GB" sz="1600" dirty="0"/>
              <a:t>: per-thread GPU runtime)</a:t>
            </a:r>
            <a:endParaRPr lang="en-AU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AU" dirty="0"/>
          </a:p>
          <a:p>
            <a:pPr marL="342900" indent="-342900">
              <a:buFont typeface="+mj-lt"/>
              <a:buAutoNum type="arabicPeriod"/>
            </a:pPr>
            <a:endParaRPr lang="en-AU" dirty="0"/>
          </a:p>
          <a:p>
            <a:pPr marL="342900" indent="-342900">
              <a:buFont typeface="+mj-lt"/>
              <a:buAutoNum type="arabicPeriod"/>
            </a:pPr>
            <a:endParaRPr lang="en-AU" dirty="0"/>
          </a:p>
          <a:p>
            <a:pPr marL="342900" indent="-342900">
              <a:buFont typeface="+mj-lt"/>
              <a:buAutoNum type="arabicPeriod"/>
            </a:pPr>
            <a:endParaRPr lang="en-AU" dirty="0"/>
          </a:p>
          <a:p>
            <a:pPr lvl="2"/>
            <a:endParaRPr lang="en-AU" dirty="0"/>
          </a:p>
          <a:p>
            <a:pPr marL="1257300" lvl="2" indent="-342900">
              <a:buAutoNum type="arabicPeriod"/>
            </a:pPr>
            <a:endParaRPr lang="en-AU" dirty="0"/>
          </a:p>
        </p:txBody>
      </p:sp>
      <p:pic>
        <p:nvPicPr>
          <p:cNvPr id="4" name="Picture 2" descr="What makes a successful franchise">
            <a:extLst>
              <a:ext uri="{FF2B5EF4-FFF2-40B4-BE49-F238E27FC236}">
                <a16:creationId xmlns:a16="http://schemas.microsoft.com/office/drawing/2014/main" id="{6A99E272-CB64-801B-1D30-972416A05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706" y="1749550"/>
            <a:ext cx="2600468" cy="2142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62FE4F75-DCDC-6458-ED43-E3E7BDC3F8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4156090"/>
            <a:ext cx="3114590" cy="21905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52E68A-CDA7-F149-E4E2-4AADFBCECBD6}"/>
              </a:ext>
            </a:extLst>
          </p:cNvPr>
          <p:cNvSpPr txBox="1"/>
          <p:nvPr/>
        </p:nvSpPr>
        <p:spPr>
          <a:xfrm>
            <a:off x="6135706" y="3894480"/>
            <a:ext cx="34563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i="1" dirty="0"/>
              <a:t>Figure 4: project success considerations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8FAA08-DDC4-B2E4-A35C-E143FA3A7C25}"/>
              </a:ext>
            </a:extLst>
          </p:cNvPr>
          <p:cNvSpPr txBox="1"/>
          <p:nvPr/>
        </p:nvSpPr>
        <p:spPr>
          <a:xfrm>
            <a:off x="5663033" y="6385440"/>
            <a:ext cx="34563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i="1" dirty="0"/>
              <a:t>Figure 5: wave diffraction upon encountering ground-based constraints in 2D</a:t>
            </a:r>
          </a:p>
        </p:txBody>
      </p:sp>
    </p:spTree>
    <p:extLst>
      <p:ext uri="{BB962C8B-B14F-4D97-AF65-F5344CB8AC3E}">
        <p14:creationId xmlns:p14="http://schemas.microsoft.com/office/powerpoint/2010/main" val="139206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347485-ECFC-FC38-9F6B-F56F37A68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3256" y="943794"/>
            <a:ext cx="1728192" cy="796908"/>
          </a:xfrm>
        </p:spPr>
        <p:txBody>
          <a:bodyPr/>
          <a:lstStyle/>
          <a:p>
            <a:r>
              <a:rPr lang="en-AU" i="1" dirty="0">
                <a:solidFill>
                  <a:srgbClr val="663300"/>
                </a:solidFill>
              </a:rPr>
              <a:t>References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CCEA9D-B478-ADA2-481E-48652DD4B8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772816"/>
            <a:ext cx="8402525" cy="4881686"/>
          </a:xfrm>
        </p:spPr>
        <p:txBody>
          <a:bodyPr>
            <a:normAutofit fontScale="85000" lnSpcReduction="10000"/>
          </a:bodyPr>
          <a:lstStyle/>
          <a:p>
            <a:pPr>
              <a:buAutoNum type="arabicPeriod"/>
            </a:pPr>
            <a:r>
              <a:rPr lang="en-US" sz="1900" dirty="0"/>
              <a:t>Lively, S. David, "</a:t>
            </a:r>
            <a:r>
              <a:rPr lang="en-US" sz="1900" dirty="0" err="1"/>
              <a:t>GoLightly</a:t>
            </a:r>
            <a:r>
              <a:rPr lang="en-US" sz="1900" dirty="0"/>
              <a:t> : A GPU Implementation of the Finite-Difference Time-Domain Method" (2022). Electrical Engineering Theses and Dissertations. 54. </a:t>
            </a:r>
            <a:endParaRPr lang="en-AU" sz="1900" dirty="0"/>
          </a:p>
          <a:p>
            <a:pPr>
              <a:buAutoNum type="arabicPeriod"/>
            </a:pPr>
            <a:r>
              <a:rPr lang="en-GB" sz="1900" dirty="0">
                <a:effectLst/>
                <a:ea typeface="Calibri" panose="020F0502020204030204" pitchFamily="34" charset="0"/>
              </a:rPr>
              <a:t>Ying Xu, </a:t>
            </a:r>
            <a:r>
              <a:rPr lang="en-GB" sz="1900" dirty="0" err="1">
                <a:effectLst/>
                <a:ea typeface="Calibri" panose="020F0502020204030204" pitchFamily="34" charset="0"/>
              </a:rPr>
              <a:t>Huimin</a:t>
            </a:r>
            <a:r>
              <a:rPr lang="en-GB" sz="1900" dirty="0">
                <a:effectLst/>
                <a:ea typeface="Calibri" panose="020F0502020204030204" pitchFamily="34" charset="0"/>
              </a:rPr>
              <a:t> Ma &amp; </a:t>
            </a:r>
            <a:r>
              <a:rPr lang="en-GB" sz="1900" dirty="0" err="1">
                <a:effectLst/>
                <a:ea typeface="Calibri" panose="020F0502020204030204" pitchFamily="34" charset="0"/>
              </a:rPr>
              <a:t>Rongling</a:t>
            </a:r>
            <a:r>
              <a:rPr lang="en-GB" sz="1900" dirty="0">
                <a:effectLst/>
                <a:ea typeface="Calibri" panose="020F0502020204030204" pitchFamily="34" charset="0"/>
              </a:rPr>
              <a:t> Jiang 2016, ‘Collaborating CPU and GPU for the electromagnetic simulations with the FDTD algorithm: COLLABORATING CPU AND GPU FOR FDTD ALGORITHM’, </a:t>
            </a:r>
            <a:r>
              <a:rPr lang="en-GB" sz="1900" i="1" dirty="0">
                <a:effectLst/>
                <a:ea typeface="Calibri" panose="020F0502020204030204" pitchFamily="34" charset="0"/>
              </a:rPr>
              <a:t>Concurrency and Computation</a:t>
            </a:r>
            <a:r>
              <a:rPr lang="en-GB" sz="1900" dirty="0">
                <a:effectLst/>
                <a:ea typeface="Calibri" panose="020F0502020204030204" pitchFamily="34" charset="0"/>
              </a:rPr>
              <a:t>, vol. 29, pp. e3859-.</a:t>
            </a:r>
          </a:p>
          <a:p>
            <a:pPr>
              <a:buAutoNum type="arabicPeriod"/>
            </a:pPr>
            <a:r>
              <a:rPr lang="en-AU" sz="1900" dirty="0">
                <a:ea typeface="Calibri" panose="020F0502020204030204" pitchFamily="34" charset="0"/>
              </a:rPr>
              <a:t>John B . Schneider 2010, “Understanding the Finite-Difference Time-Domain Method”” https://eecs.wsu.edu/~</a:t>
            </a:r>
            <a:r>
              <a:rPr lang="en-AU" sz="1900" dirty="0" err="1">
                <a:ea typeface="Calibri" panose="020F0502020204030204" pitchFamily="34" charset="0"/>
              </a:rPr>
              <a:t>schneidj</a:t>
            </a:r>
            <a:r>
              <a:rPr lang="en-AU" sz="1900" dirty="0">
                <a:ea typeface="Calibri" panose="020F0502020204030204" pitchFamily="34" charset="0"/>
              </a:rPr>
              <a:t>/</a:t>
            </a:r>
            <a:r>
              <a:rPr lang="en-AU" sz="1900" dirty="0" err="1">
                <a:ea typeface="Calibri" panose="020F0502020204030204" pitchFamily="34" charset="0"/>
              </a:rPr>
              <a:t>ufdtd</a:t>
            </a:r>
            <a:r>
              <a:rPr lang="en-AU" sz="1900" dirty="0">
                <a:ea typeface="Calibri" panose="020F0502020204030204" pitchFamily="34" charset="0"/>
              </a:rPr>
              <a:t>/”.</a:t>
            </a:r>
            <a:endParaRPr lang="en-AU" sz="1900" dirty="0">
              <a:effectLst/>
              <a:ea typeface="Calibri" panose="020F0502020204030204" pitchFamily="34" charset="0"/>
            </a:endParaRPr>
          </a:p>
          <a:p>
            <a:pPr marL="342900" lvl="0" indent="-342900" algn="just">
              <a:lnSpc>
                <a:spcPct val="110000"/>
              </a:lnSpc>
              <a:buFont typeface="+mj-lt"/>
              <a:buAutoNum type="arabicPeriod"/>
            </a:pPr>
            <a:r>
              <a:rPr lang="en-GB" sz="1900" dirty="0">
                <a:effectLst/>
                <a:ea typeface="Calibri" panose="020F0502020204030204" pitchFamily="34" charset="0"/>
              </a:rPr>
              <a:t>Meng, H-T, </a:t>
            </a:r>
            <a:r>
              <a:rPr lang="en-GB" sz="1900" dirty="0" err="1">
                <a:effectLst/>
                <a:ea typeface="Calibri" panose="020F0502020204030204" pitchFamily="34" charset="0"/>
              </a:rPr>
              <a:t>Nie</a:t>
            </a:r>
            <a:r>
              <a:rPr lang="en-GB" sz="1900" dirty="0">
                <a:effectLst/>
                <a:ea typeface="Calibri" panose="020F0502020204030204" pitchFamily="34" charset="0"/>
              </a:rPr>
              <a:t>, B-L, Wong, S, Macon, C &amp; Jin, J-M 2014, GPU accelerated finite-element computation for electromagnetic analysis, IEEE antennas &amp; propagation magazine, vol. 56, IEEE, PISCATAWAY, no. 2, pp. 39–62.</a:t>
            </a:r>
            <a:endParaRPr lang="en-AU" sz="1900" dirty="0">
              <a:effectLst/>
              <a:ea typeface="Calibri" panose="020F0502020204030204" pitchFamily="34" charset="0"/>
            </a:endParaRPr>
          </a:p>
          <a:p>
            <a:pPr marL="342900" lvl="0" indent="-342900" algn="just">
              <a:lnSpc>
                <a:spcPct val="110000"/>
              </a:lnSpc>
              <a:buFont typeface="+mj-lt"/>
              <a:buAutoNum type="arabicPeriod"/>
            </a:pPr>
            <a:r>
              <a:rPr lang="en-GB" sz="1900" dirty="0">
                <a:effectLst/>
                <a:ea typeface="Calibri" panose="020F0502020204030204" pitchFamily="34" charset="0"/>
              </a:rPr>
              <a:t>Chi, J, Liu, F, Weber, E, Li, Y &amp; Crozier, S 2011, ‘GPU-Accelerated FDTD </a:t>
            </a:r>
            <a:r>
              <a:rPr lang="en-GB" sz="1900" dirty="0" err="1">
                <a:effectLst/>
                <a:ea typeface="Calibri" panose="020F0502020204030204" pitchFamily="34" charset="0"/>
              </a:rPr>
              <a:t>Modeling</a:t>
            </a:r>
            <a:r>
              <a:rPr lang="en-GB" sz="1900" dirty="0">
                <a:effectLst/>
                <a:ea typeface="Calibri" panose="020F0502020204030204" pitchFamily="34" charset="0"/>
              </a:rPr>
              <a:t> of Radio-Frequency Field-Tissue Interactions in High-Field MRI’, </a:t>
            </a:r>
            <a:r>
              <a:rPr lang="en-GB" sz="1900" i="1" dirty="0">
                <a:effectLst/>
                <a:ea typeface="Calibri" panose="020F0502020204030204" pitchFamily="34" charset="0"/>
              </a:rPr>
              <a:t>IEEE Transactions on Biomedical Engineering</a:t>
            </a:r>
            <a:r>
              <a:rPr lang="en-GB" sz="1900" dirty="0">
                <a:effectLst/>
                <a:ea typeface="Calibri" panose="020F0502020204030204" pitchFamily="34" charset="0"/>
              </a:rPr>
              <a:t>, vol. 58, no. 6, pp. 1789–1796.</a:t>
            </a:r>
            <a:endParaRPr lang="en-AU" sz="1900" dirty="0">
              <a:effectLst/>
              <a:ea typeface="Calibri" panose="020F0502020204030204" pitchFamily="34" charset="0"/>
            </a:endParaRPr>
          </a:p>
          <a:p>
            <a:pPr marL="342900" lvl="0" indent="-342900" algn="just">
              <a:lnSpc>
                <a:spcPct val="110000"/>
              </a:lnSpc>
              <a:buFont typeface="+mj-lt"/>
              <a:buAutoNum type="arabicPeriod"/>
            </a:pPr>
            <a:r>
              <a:rPr lang="en-GB" sz="1900" dirty="0">
                <a:effectLst/>
                <a:ea typeface="Calibri" panose="020F0502020204030204" pitchFamily="34" charset="0"/>
              </a:rPr>
              <a:t>Demir, V 2014, ‘A simple GPU implementation of FDTD/PBC algorithm for analysis of periodic structures’, </a:t>
            </a:r>
            <a:r>
              <a:rPr lang="en-GB" sz="1900" i="1" dirty="0">
                <a:effectLst/>
                <a:ea typeface="Calibri" panose="020F0502020204030204" pitchFamily="34" charset="0"/>
              </a:rPr>
              <a:t>Applied Computational Electromagnetics Society Journal</a:t>
            </a:r>
            <a:r>
              <a:rPr lang="en-GB" sz="1900" dirty="0">
                <a:effectLst/>
                <a:ea typeface="Calibri" panose="020F0502020204030204" pitchFamily="34" charset="0"/>
              </a:rPr>
              <a:t>, vol. 29, no. 12, pp. 1018–1024.</a:t>
            </a:r>
            <a:endParaRPr lang="en-AU" sz="1900" dirty="0">
              <a:effectLst/>
              <a:ea typeface="Calibri" panose="020F0502020204030204" pitchFamily="34" charset="0"/>
            </a:endParaRPr>
          </a:p>
          <a:p>
            <a:pPr marL="342900" lvl="0" indent="-342900" algn="just">
              <a:lnSpc>
                <a:spcPct val="110000"/>
              </a:lnSpc>
              <a:buFont typeface="+mj-lt"/>
              <a:buAutoNum type="arabicPeriod"/>
            </a:pPr>
            <a:r>
              <a:rPr lang="en-GB" sz="1900" dirty="0" err="1">
                <a:effectLst/>
                <a:ea typeface="Calibri" panose="020F0502020204030204" pitchFamily="34" charset="0"/>
              </a:rPr>
              <a:t>Morunov</a:t>
            </a:r>
            <a:r>
              <a:rPr lang="en-GB" sz="1900" dirty="0">
                <a:effectLst/>
                <a:ea typeface="Calibri" panose="020F0502020204030204" pitchFamily="34" charset="0"/>
              </a:rPr>
              <a:t>, ND &amp; </a:t>
            </a:r>
            <a:r>
              <a:rPr lang="en-GB" sz="1900" dirty="0" err="1">
                <a:effectLst/>
                <a:ea typeface="Calibri" panose="020F0502020204030204" pitchFamily="34" charset="0"/>
              </a:rPr>
              <a:t>Golovashkin</a:t>
            </a:r>
            <a:r>
              <a:rPr lang="en-GB" sz="1900" dirty="0">
                <a:effectLst/>
                <a:ea typeface="Calibri" panose="020F0502020204030204" pitchFamily="34" charset="0"/>
              </a:rPr>
              <a:t>, DL 2019, ‘Design features of block algorithms of FDTD-method implemented on a GPU using MATLAB’, </a:t>
            </a:r>
            <a:r>
              <a:rPr lang="en-GB" sz="1900" i="1" dirty="0" err="1">
                <a:effectLst/>
                <a:ea typeface="Calibri" panose="020F0502020204030204" pitchFamily="34" charset="0"/>
              </a:rPr>
              <a:t>Kompʹûternaâ</a:t>
            </a:r>
            <a:r>
              <a:rPr lang="en-GB" sz="1900" i="1" dirty="0">
                <a:effectLst/>
                <a:ea typeface="Calibri" panose="020F0502020204030204" pitchFamily="34" charset="0"/>
              </a:rPr>
              <a:t> </a:t>
            </a:r>
            <a:r>
              <a:rPr lang="en-GB" sz="1900" i="1" dirty="0" err="1">
                <a:effectLst/>
                <a:ea typeface="Calibri" panose="020F0502020204030204" pitchFamily="34" charset="0"/>
              </a:rPr>
              <a:t>Optika</a:t>
            </a:r>
            <a:r>
              <a:rPr lang="en-GB" sz="1900" dirty="0">
                <a:effectLst/>
                <a:ea typeface="Calibri" panose="020F0502020204030204" pitchFamily="34" charset="0"/>
              </a:rPr>
              <a:t>, vol. 43, no. 4, pp. 671–676.</a:t>
            </a:r>
            <a:endParaRPr lang="en-AU" sz="1900" dirty="0">
              <a:effectLst/>
              <a:ea typeface="Calibri" panose="020F0502020204030204" pitchFamily="34" charset="0"/>
            </a:endParaRPr>
          </a:p>
          <a:p>
            <a:pPr>
              <a:buAutoNum type="arabicPeriod"/>
            </a:pPr>
            <a:endParaRPr lang="en-AU" dirty="0"/>
          </a:p>
          <a:p>
            <a:endParaRPr lang="en-AU" dirty="0"/>
          </a:p>
        </p:txBody>
      </p:sp>
      <p:pic>
        <p:nvPicPr>
          <p:cNvPr id="8" name="Picture 7" descr="A number in a circle&#10;&#10;Description automatically generated">
            <a:extLst>
              <a:ext uri="{FF2B5EF4-FFF2-40B4-BE49-F238E27FC236}">
                <a16:creationId xmlns:a16="http://schemas.microsoft.com/office/drawing/2014/main" id="{EB5D4AE9-D737-8CF4-49B8-525F7B989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118" y="971089"/>
            <a:ext cx="846138" cy="74231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76509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THANK YOU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6BA46E-3650-D017-C6A8-DBC3B9347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737" y="1772816"/>
            <a:ext cx="8402525" cy="4881686"/>
          </a:xfrm>
        </p:spPr>
        <p:txBody>
          <a:bodyPr/>
          <a:lstStyle/>
          <a:p>
            <a:r>
              <a:rPr lang="en-GB" dirty="0"/>
              <a:t>1. Link to my GitHub FDTD repository</a:t>
            </a:r>
          </a:p>
          <a:p>
            <a:r>
              <a:rPr lang="en-GB" dirty="0"/>
              <a:t>			https://github.com/Zulfi12345/FDTD.git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462120E-30F5-15FD-5DA4-0D1441601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9752" y="961175"/>
            <a:ext cx="2664296" cy="796908"/>
          </a:xfrm>
        </p:spPr>
        <p:txBody>
          <a:bodyPr/>
          <a:lstStyle/>
          <a:p>
            <a:r>
              <a:rPr lang="en-GB" dirty="0">
                <a:ln>
                  <a:solidFill>
                    <a:srgbClr val="663300"/>
                  </a:solidFill>
                </a:ln>
                <a:solidFill>
                  <a:srgbClr val="663300"/>
                </a:solidFill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1279521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11646</TotalTime>
  <Words>695</Words>
  <Application>Microsoft Office PowerPoint</Application>
  <PresentationFormat>On-screen Show (4:3)</PresentationFormat>
  <Paragraphs>68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Malgun Gothic</vt:lpstr>
      <vt:lpstr>Söhne</vt:lpstr>
      <vt:lpstr>Calibri Light</vt:lpstr>
      <vt:lpstr>Arial</vt:lpstr>
      <vt:lpstr>Calibri</vt:lpstr>
      <vt:lpstr>GulimChe</vt:lpstr>
      <vt:lpstr>Office 테마</vt:lpstr>
      <vt:lpstr>Accelerating Electromagnetic Wave Simulation with GPU-Implemented FDTD</vt:lpstr>
      <vt:lpstr>Introduction </vt:lpstr>
      <vt:lpstr>Progress to date</vt:lpstr>
      <vt:lpstr>Project Success: Key Considerations </vt:lpstr>
      <vt:lpstr>References</vt:lpstr>
      <vt:lpstr>THANK YOU</vt:lpstr>
      <vt:lpstr>Appendix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Zulfiqar Ali</cp:lastModifiedBy>
  <cp:revision>9</cp:revision>
  <dcterms:created xsi:type="dcterms:W3CDTF">2010-02-01T08:03:16Z</dcterms:created>
  <dcterms:modified xsi:type="dcterms:W3CDTF">2024-04-26T02:11:43Z</dcterms:modified>
  <cp:category>www.slidemembers.com</cp:category>
</cp:coreProperties>
</file>

<file path=docProps/thumbnail.jpeg>
</file>